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2808"/>
    <a:srgbClr val="FFFF99"/>
    <a:srgbClr val="FF9900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56" d="100"/>
          <a:sy n="56" d="100"/>
        </p:scale>
        <p:origin x="3144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B316-370C-4C0C-AD78-4869E7F2FF6F}" type="datetimeFigureOut">
              <a:rPr lang="el-GR" smtClean="0"/>
              <a:t>27/5/2025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334A-5B10-4421-B3D5-ABD6F14BDE6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5681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B316-370C-4C0C-AD78-4869E7F2FF6F}" type="datetimeFigureOut">
              <a:rPr lang="el-GR" smtClean="0"/>
              <a:t>27/5/2025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334A-5B10-4421-B3D5-ABD6F14BDE6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6512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/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B316-370C-4C0C-AD78-4869E7F2FF6F}" type="datetimeFigureOut">
              <a:rPr lang="el-GR" smtClean="0"/>
              <a:t>27/5/2025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334A-5B10-4421-B3D5-ABD6F14BDE6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29832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B316-370C-4C0C-AD78-4869E7F2FF6F}" type="datetimeFigureOut">
              <a:rPr lang="el-GR" smtClean="0"/>
              <a:t>27/5/2025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334A-5B10-4421-B3D5-ABD6F14BDE6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74186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B316-370C-4C0C-AD78-4869E7F2FF6F}" type="datetimeFigureOut">
              <a:rPr lang="el-GR" smtClean="0"/>
              <a:t>27/5/2025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334A-5B10-4421-B3D5-ABD6F14BDE6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57038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B316-370C-4C0C-AD78-4869E7F2FF6F}" type="datetimeFigureOut">
              <a:rPr lang="el-GR" smtClean="0"/>
              <a:t>27/5/2025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334A-5B10-4421-B3D5-ABD6F14BDE6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94872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B316-370C-4C0C-AD78-4869E7F2FF6F}" type="datetimeFigureOut">
              <a:rPr lang="el-GR" smtClean="0"/>
              <a:t>27/5/2025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334A-5B10-4421-B3D5-ABD6F14BDE6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56526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B316-370C-4C0C-AD78-4869E7F2FF6F}" type="datetimeFigureOut">
              <a:rPr lang="el-GR" smtClean="0"/>
              <a:t>27/5/2025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334A-5B10-4421-B3D5-ABD6F14BDE6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97367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el-GR" smtClean="0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B316-370C-4C0C-AD78-4869E7F2FF6F}" type="datetimeFigureOut">
              <a:rPr lang="el-GR" smtClean="0"/>
              <a:t>27/5/2025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334A-5B10-4421-B3D5-ABD6F14BDE6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68034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B316-370C-4C0C-AD78-4869E7F2FF6F}" type="datetimeFigureOut">
              <a:rPr lang="el-GR" smtClean="0"/>
              <a:t>27/5/2025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334A-5B10-4421-B3D5-ABD6F14BDE6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47487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B316-370C-4C0C-AD78-4869E7F2FF6F}" type="datetimeFigureOut">
              <a:rPr lang="el-GR" smtClean="0"/>
              <a:t>27/5/2025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334A-5B10-4421-B3D5-ABD6F14BDE6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52274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FB316-370C-4C0C-AD78-4869E7F2FF6F}" type="datetimeFigureOut">
              <a:rPr lang="el-GR" smtClean="0"/>
              <a:t>27/5/2025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4334A-5B10-4421-B3D5-ABD6F14BDE6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59651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0" y="0"/>
            <a:ext cx="10691813" cy="15145827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83000">
                <a:schemeClr val="accent2">
                  <a:lumMod val="95000"/>
                  <a:lumOff val="5000"/>
                </a:scheme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1" name="Στρογγυλεμένο ορθογώνιο 50"/>
          <p:cNvSpPr/>
          <p:nvPr/>
        </p:nvSpPr>
        <p:spPr>
          <a:xfrm>
            <a:off x="361023" y="10822094"/>
            <a:ext cx="9966527" cy="1690716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29" name="Εικόνα 2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915" y="6073629"/>
            <a:ext cx="4474486" cy="2304081"/>
          </a:xfrm>
          <a:prstGeom prst="rect">
            <a:avLst/>
          </a:prstGeom>
        </p:spPr>
      </p:pic>
      <p:sp>
        <p:nvSpPr>
          <p:cNvPr id="45" name="Ορθογώνιο 44"/>
          <p:cNvSpPr/>
          <p:nvPr/>
        </p:nvSpPr>
        <p:spPr>
          <a:xfrm>
            <a:off x="79915" y="8363406"/>
            <a:ext cx="10495319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l-GR" sz="4200" b="1" spc="-300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E3DE00"/>
                </a:solidFill>
                <a:effectLst>
                  <a:glow rad="101600">
                    <a:schemeClr val="accent2">
                      <a:lumMod val="75000"/>
                      <a:alpha val="60000"/>
                    </a:schemeClr>
                  </a:glow>
                </a:effectLst>
                <a:latin typeface="Arial Black" panose="020B0A04020102020204" pitchFamily="34" charset="0"/>
              </a:rPr>
              <a:t>Φυσικές, Βιολογικές και Ανθρωπογενείς </a:t>
            </a:r>
          </a:p>
          <a:p>
            <a:pPr algn="ctr"/>
            <a:r>
              <a:rPr lang="el-GR" sz="4200" b="1" spc="-300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E3DE00"/>
                </a:solidFill>
                <a:effectLst>
                  <a:glow rad="101600">
                    <a:schemeClr val="accent2">
                      <a:lumMod val="75000"/>
                      <a:alpha val="60000"/>
                    </a:schemeClr>
                  </a:glow>
                </a:effectLst>
                <a:latin typeface="Arial Black" panose="020B0A04020102020204" pitchFamily="34" charset="0"/>
              </a:rPr>
              <a:t>Καταστροφές &amp; Τεχνικά έργα</a:t>
            </a:r>
          </a:p>
        </p:txBody>
      </p:sp>
      <p:sp>
        <p:nvSpPr>
          <p:cNvPr id="46" name="Ορθογώνιο 45"/>
          <p:cNvSpPr/>
          <p:nvPr/>
        </p:nvSpPr>
        <p:spPr>
          <a:xfrm>
            <a:off x="249564" y="12651079"/>
            <a:ext cx="808848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2300" b="1" dirty="0">
                <a:ln w="9525" cmpd="sng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Πληροφορίες:</a:t>
            </a:r>
            <a:r>
              <a:rPr lang="el-GR" sz="3200" b="1" dirty="0"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r>
              <a:rPr lang="en-GB" sz="4200" b="1" spc="-300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E3DE00"/>
                </a:solidFill>
                <a:effectLst>
                  <a:glow rad="101600">
                    <a:schemeClr val="accent2">
                      <a:lumMod val="75000"/>
                      <a:alpha val="60000"/>
                    </a:schemeClr>
                  </a:glow>
                </a:effectLst>
                <a:latin typeface="Arial Black" panose="020B0A04020102020204" pitchFamily="34" charset="0"/>
              </a:rPr>
              <a:t>https://sst.eap.gr/ndss/</a:t>
            </a:r>
            <a:endParaRPr lang="el-GR" sz="4200" b="1" spc="-300" dirty="0">
              <a:ln w="12700">
                <a:solidFill>
                  <a:schemeClr val="tx1"/>
                </a:solidFill>
                <a:prstDash val="solid"/>
              </a:ln>
              <a:solidFill>
                <a:srgbClr val="E3DE00"/>
              </a:solidFill>
              <a:effectLst>
                <a:glow rad="101600">
                  <a:schemeClr val="accent2">
                    <a:lumMod val="75000"/>
                    <a:alpha val="60000"/>
                  </a:schemeClr>
                </a:glow>
              </a:effectLst>
              <a:latin typeface="Arial Black" panose="020B0A040201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79897" y="10858817"/>
            <a:ext cx="9966526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2300" b="1" dirty="0" smtClean="0">
                <a:ln w="9525" cmpd="sng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Σε </a:t>
            </a:r>
            <a:r>
              <a:rPr lang="el-GR" sz="2300" b="1" dirty="0">
                <a:ln w="9525" cmpd="sng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ποιους απευθύνεται: </a:t>
            </a:r>
            <a:r>
              <a:rPr lang="el-GR" sz="2300" b="1" dirty="0">
                <a:ln w="9525" cmpd="sng">
                  <a:solidFill>
                    <a:schemeClr val="accent4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Στελέχη Δημοσίου και Ιδιωτικού Τομέα, Προπτυχιακοί και Μεταπτυχιακοί φοιτητές, Ερευνητές, Εκπαιδευτικοί, Μηχανικοί και Επιστήμονες που ενδιαφέρονται για τις Φυσικές, Βιολογικές, Ανθρωπογενείς Καταστροφές και την Πολιτική Προστασία.</a:t>
            </a:r>
          </a:p>
        </p:txBody>
      </p:sp>
      <p:sp>
        <p:nvSpPr>
          <p:cNvPr id="48" name="Στρογγυλεμένο ορθογώνιο 47"/>
          <p:cNvSpPr/>
          <p:nvPr/>
        </p:nvSpPr>
        <p:spPr>
          <a:xfrm>
            <a:off x="379897" y="9762208"/>
            <a:ext cx="9966527" cy="885615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9" name="TextBox 48"/>
          <p:cNvSpPr txBox="1"/>
          <p:nvPr/>
        </p:nvSpPr>
        <p:spPr>
          <a:xfrm>
            <a:off x="92772" y="9859336"/>
            <a:ext cx="105990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b="1" dirty="0">
                <a:ln w="9525" cmpd="sng">
                  <a:solidFill>
                    <a:schemeClr val="accent4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Πλήρως εξ αποστάσεως εκπαίδευση και άρτια επιμόρφωση από Καθηγητές ΑΕΙ</a:t>
            </a:r>
          </a:p>
          <a:p>
            <a:pPr algn="ctr"/>
            <a:r>
              <a:rPr lang="el-GR" sz="2000" b="1" dirty="0">
                <a:ln w="9525" cmpd="sng">
                  <a:solidFill>
                    <a:schemeClr val="accent4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Χορηγείται Πιστοποιητικό Παρακολούθησης</a:t>
            </a:r>
          </a:p>
        </p:txBody>
      </p:sp>
      <p:graphicFrame>
        <p:nvGraphicFramePr>
          <p:cNvPr id="50" name="Πίνακας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0556167"/>
              </p:ext>
            </p:extLst>
          </p:nvPr>
        </p:nvGraphicFramePr>
        <p:xfrm>
          <a:off x="514067" y="13503234"/>
          <a:ext cx="7733990" cy="1344538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4150698">
                  <a:extLst>
                    <a:ext uri="{9D8B030D-6E8A-4147-A177-3AD203B41FA5}">
                      <a16:colId xmlns:a16="http://schemas.microsoft.com/office/drawing/2014/main" val="2946281849"/>
                    </a:ext>
                  </a:extLst>
                </a:gridCol>
                <a:gridCol w="3583292">
                  <a:extLst>
                    <a:ext uri="{9D8B030D-6E8A-4147-A177-3AD203B41FA5}">
                      <a16:colId xmlns:a16="http://schemas.microsoft.com/office/drawing/2014/main" val="2792920136"/>
                    </a:ext>
                  </a:extLst>
                </a:gridCol>
              </a:tblGrid>
              <a:tr h="511530">
                <a:tc>
                  <a:txBody>
                    <a:bodyPr/>
                    <a:lstStyle/>
                    <a:p>
                      <a:pPr algn="ctr"/>
                      <a:r>
                        <a:rPr lang="el-GR" dirty="0">
                          <a:solidFill>
                            <a:srgbClr val="FFFF00"/>
                          </a:solidFill>
                        </a:rPr>
                        <a:t>Ακαδημαϊκός Υπεύθυνος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4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>
                          <a:solidFill>
                            <a:srgbClr val="FFFF00"/>
                          </a:solidFill>
                        </a:rPr>
                        <a:t>Πληροφορίες - Εγγραφές</a:t>
                      </a:r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4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139695237"/>
                  </a:ext>
                </a:extLst>
              </a:tr>
              <a:tr h="833008">
                <a:tc>
                  <a:txBody>
                    <a:bodyPr/>
                    <a:lstStyle/>
                    <a:p>
                      <a:pPr algn="ctr"/>
                      <a:r>
                        <a:rPr lang="el-GR" b="1" dirty="0" err="1" smtClean="0">
                          <a:solidFill>
                            <a:srgbClr val="582808"/>
                          </a:solidFill>
                        </a:rPr>
                        <a:t>Καθ</a:t>
                      </a:r>
                      <a:r>
                        <a:rPr lang="el-GR" b="1" dirty="0" smtClean="0">
                          <a:solidFill>
                            <a:srgbClr val="582808"/>
                          </a:solidFill>
                        </a:rPr>
                        <a:t>. Γεώργιος</a:t>
                      </a:r>
                      <a:r>
                        <a:rPr lang="el-GR" b="1" baseline="0" dirty="0" smtClean="0">
                          <a:solidFill>
                            <a:srgbClr val="582808"/>
                          </a:solidFill>
                        </a:rPr>
                        <a:t> </a:t>
                      </a:r>
                      <a:r>
                        <a:rPr lang="el-GR" b="1" baseline="0" dirty="0">
                          <a:solidFill>
                            <a:srgbClr val="582808"/>
                          </a:solidFill>
                        </a:rPr>
                        <a:t>Χατζηγεωργίου, </a:t>
                      </a:r>
                      <a:r>
                        <a:rPr lang="en-US" sz="1700" b="1" baseline="0" dirty="0" smtClean="0">
                          <a:solidFill>
                            <a:srgbClr val="582808"/>
                          </a:solidFill>
                          <a:sym typeface="Wingdings" panose="05000000000000000000" pitchFamily="2" charset="2"/>
                        </a:rPr>
                        <a:t></a:t>
                      </a:r>
                      <a:r>
                        <a:rPr lang="en-US" sz="1700" b="1" baseline="0" dirty="0">
                          <a:solidFill>
                            <a:srgbClr val="582808"/>
                          </a:solidFill>
                          <a:sym typeface="Wingdings" panose="05000000000000000000" pitchFamily="2" charset="2"/>
                        </a:rPr>
                        <a:t>2610.367769    </a:t>
                      </a:r>
                      <a:r>
                        <a:rPr lang="en-US" sz="1700" b="1" baseline="0" dirty="0">
                          <a:solidFill>
                            <a:srgbClr val="582808"/>
                          </a:solidFill>
                        </a:rPr>
                        <a:t>hatzigeorgiou@eap.gr</a:t>
                      </a:r>
                      <a:endParaRPr lang="el-GR" sz="1700" b="1" i="0" dirty="0">
                        <a:solidFill>
                          <a:srgbClr val="582808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Καλλιόπη </a:t>
                      </a:r>
                      <a:r>
                        <a:rPr lang="el-GR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Μερεκούλια</a:t>
                      </a:r>
                      <a:endParaRPr lang="en-US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n-US" sz="1700" b="1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  <a:sym typeface="Wingdings" panose="05000000000000000000" pitchFamily="2" charset="2"/>
                        </a:rPr>
                        <a:t></a:t>
                      </a:r>
                      <a:r>
                        <a:rPr lang="en-US" sz="1700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sym typeface="Wingdings" panose="05000000000000000000" pitchFamily="2" charset="2"/>
                        </a:rPr>
                        <a:t>2610.367</a:t>
                      </a:r>
                      <a:r>
                        <a:rPr lang="el-GR" sz="1700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sym typeface="Wingdings" panose="05000000000000000000" pitchFamily="2" charset="2"/>
                        </a:rPr>
                        <a:t>98</a:t>
                      </a:r>
                      <a:r>
                        <a:rPr lang="en-US" sz="1700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sym typeface="Wingdings" panose="05000000000000000000" pitchFamily="2" charset="2"/>
                        </a:rPr>
                        <a:t>7    </a:t>
                      </a:r>
                      <a:r>
                        <a:rPr lang="en-US" sz="1700" b="1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  <a:sym typeface="Wingdings" panose="05000000000000000000" pitchFamily="2" charset="2"/>
                        </a:rPr>
                        <a:t></a:t>
                      </a:r>
                      <a:r>
                        <a:rPr lang="en-US" sz="1700" b="1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ndss@eap.gr</a:t>
                      </a:r>
                      <a:endParaRPr lang="el-GR" sz="1700" b="1" i="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21917953"/>
                  </a:ext>
                </a:extLst>
              </a:tr>
            </a:tbl>
          </a:graphicData>
        </a:graphic>
      </p:graphicFrame>
      <p:pic>
        <p:nvPicPr>
          <p:cNvPr id="56" name="Εικόνα 5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2906" y="226863"/>
            <a:ext cx="2996319" cy="1147234"/>
          </a:xfrm>
          <a:prstGeom prst="rect">
            <a:avLst/>
          </a:prstGeom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38048" y="12759771"/>
            <a:ext cx="2091144" cy="2088000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681089"/>
            <a:ext cx="10691813" cy="44897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0" name="Στρογγυλεμένο ορθογώνιο 29"/>
          <p:cNvSpPr/>
          <p:nvPr/>
        </p:nvSpPr>
        <p:spPr>
          <a:xfrm rot="578371">
            <a:off x="7587089" y="6185177"/>
            <a:ext cx="2717657" cy="1808831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1" name="Ορθογώνιο 30"/>
          <p:cNvSpPr/>
          <p:nvPr/>
        </p:nvSpPr>
        <p:spPr>
          <a:xfrm rot="578371">
            <a:off x="7587090" y="6205738"/>
            <a:ext cx="2717656" cy="187743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spc="-300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6</a:t>
            </a:r>
            <a:r>
              <a:rPr lang="el-GR" sz="4400" b="1" spc="-300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-2</a:t>
            </a:r>
            <a:r>
              <a:rPr lang="en-US" sz="4400" b="1" spc="-300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0</a:t>
            </a:r>
            <a:r>
              <a:rPr lang="el-GR" sz="4400" b="1" spc="-300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l-GR" sz="4400" b="1" spc="-300" dirty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Ιουλίου</a:t>
            </a:r>
          </a:p>
          <a:p>
            <a:pPr algn="ctr"/>
            <a:r>
              <a:rPr lang="el-GR" sz="7200" b="1" cap="none" spc="0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202</a:t>
            </a:r>
            <a:r>
              <a:rPr lang="en-US" sz="7200" b="1" cap="none" spc="0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5</a:t>
            </a:r>
            <a:endParaRPr lang="el-GR" sz="7200" b="1" cap="none" spc="0" dirty="0">
              <a:ln w="12700" cmpd="sng">
                <a:solidFill>
                  <a:srgbClr val="C00000"/>
                </a:solidFill>
                <a:prstDash val="solid"/>
              </a:ln>
              <a:solidFill>
                <a:srgbClr val="FFFF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79009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Θέμα του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Θέμα του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Θέμα του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151</TotalTime>
  <Words>94</Words>
  <Application>Microsoft Office PowerPoint</Application>
  <PresentationFormat>Προσαρμογή</PresentationFormat>
  <Paragraphs>13</Paragraphs>
  <Slides>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</vt:i4>
      </vt:variant>
    </vt:vector>
  </HeadingPairs>
  <TitlesOfParts>
    <vt:vector size="8" baseType="lpstr">
      <vt:lpstr>Arial</vt:lpstr>
      <vt:lpstr>Arial Black</vt:lpstr>
      <vt:lpstr>Calibri</vt:lpstr>
      <vt:lpstr>Calibri Light</vt:lpstr>
      <vt:lpstr>Times New Roman</vt:lpstr>
      <vt:lpstr>Wingdings</vt:lpstr>
      <vt:lpstr>Θέμα του Office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user</dc:creator>
  <cp:lastModifiedBy>user</cp:lastModifiedBy>
  <cp:revision>16</cp:revision>
  <dcterms:created xsi:type="dcterms:W3CDTF">2024-03-15T05:15:50Z</dcterms:created>
  <dcterms:modified xsi:type="dcterms:W3CDTF">2025-05-27T06:17:21Z</dcterms:modified>
</cp:coreProperties>
</file>